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3" r:id="rId4"/>
    <p:sldId id="262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DCBEB-FD5B-4571-E7B2-56742BCF6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BEC767-001F-7C1C-5EF2-E8AD9E266B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FB6653-8DEF-ABDC-5456-E99DF5EBA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11D6-957D-42E0-B56C-06AE869F845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0F767-F7F2-CFFA-32BD-69E1B701F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D0C3B-1307-7B29-912F-56498647D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466F-0C4B-4B37-B96B-0F2B95925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58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3418C-E0A4-6B02-E684-47871D772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8E87F-81A1-10C2-99F0-EE042F1D8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A596F-FAB9-FE93-F0C5-32A3F2460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11D6-957D-42E0-B56C-06AE869F845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B68DD-EEB6-7132-A6AA-201780480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3383A-9846-86E4-9045-C6DBA927B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466F-0C4B-4B37-B96B-0F2B95925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55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E2FD6-85B3-A7D0-75C4-FF31FD4F0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AADD3-B52C-030C-B7D9-A66AFE0E7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64140E-FA20-9AA5-C9F3-949FB8F9E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11D6-957D-42E0-B56C-06AE869F845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6E79A-3FDD-F5EB-8917-342A53DFC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8E614-82B3-0AD3-D869-AD01FE06C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466F-0C4B-4B37-B96B-0F2B95925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96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146B6-E0D5-792C-09A9-662305AA3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DE242-98FF-BABC-D16C-4E4C15B17D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BA5A9F-7060-A893-6E79-15ECEBBA3D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E252F8-D545-826E-5EC7-4713EF1BC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11D6-957D-42E0-B56C-06AE869F845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7BE74B-2CB5-DBDC-D3C0-6764E0833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64F2B9-D529-934D-9EA3-C01A871DE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466F-0C4B-4B37-B96B-0F2B95925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74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C62F3-0FC1-FEA0-AC51-F67198303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A3BF8A-4D51-19A3-3E60-8FC679505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1E49A7-3144-CBEF-6F53-387FC2C7A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554652-581F-7C9E-5E44-2B6DA0820B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65728D-52B9-8294-DA47-E0C5EC5A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A35F6C-0953-077E-CAF8-0BC3CF0D2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11D6-957D-42E0-B56C-06AE869F845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7EC75E-F6CF-B7EF-3F2B-690254F1F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45927B-49F7-0DE1-23B2-8D9BBB12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466F-0C4B-4B37-B96B-0F2B95925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856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8B8F2-A0A9-EBA1-0793-78BAFFF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8354EF-B070-5D9A-BBF3-3DCE1E50C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11D6-957D-42E0-B56C-06AE869F845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F12B62-E53C-D0BD-B021-7C1FC4992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3742F1-3081-F764-6681-56239D458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466F-0C4B-4B37-B96B-0F2B95925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729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95B827-267C-D03B-66A6-65BD8E31B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11D6-957D-42E0-B56C-06AE869F845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792DB6-1A16-FC00-EED3-1FC4C4597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894C8E-7AF4-E65D-4218-8036A48D2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466F-0C4B-4B37-B96B-0F2B95925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211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E76E4-4B6E-4BDF-9525-2E5EDD65B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A24D3-DAF5-AE3A-ECB3-287F8B6FC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26008-92F2-F7D8-2AD1-C00A6601BE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50F497-4BD2-0B94-97B7-FAE71801C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11D6-957D-42E0-B56C-06AE869F845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2DB27D-2A26-7933-F53B-08AE949A3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D027BF-F150-D396-3419-5FFEDEDB4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466F-0C4B-4B37-B96B-0F2B95925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294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37D78-CBB3-4392-B049-709B98A7D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18EA8F-4D72-3098-195C-9A873D0687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47069-A812-56E0-5F10-F25A895EF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7A2F7B-064C-ED49-D9A3-AAFF8258B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11D6-957D-42E0-B56C-06AE869F845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5641D0-08FA-ADCD-3CF3-884162EEE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D9895-786B-3A98-2842-1106EFE0D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466F-0C4B-4B37-B96B-0F2B95925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954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C71AC-82DF-1148-4217-DACAE4F93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C69E15-E3A7-354F-B839-29CF66C47E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903CA-21D7-915A-0F5D-2FB48E1BC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11D6-957D-42E0-B56C-06AE869F845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B6798-BD7B-0087-24E3-21E952BC7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50D8E-5751-3FE9-E1D2-67CA152AB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466F-0C4B-4B37-B96B-0F2B95925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502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E79C36-702D-786F-8E9A-58DD414819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471889-2D23-BF6B-03F1-6B50BFA519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75811-F0EF-EABB-4BDC-710A7CEBF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711D6-957D-42E0-B56C-06AE869F845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188CE-7637-6AB4-D240-74EBDC079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ABF3A-6931-C0E6-1D9F-7E4D6A878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466F-0C4B-4B37-B96B-0F2B95925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996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38CB17-97FF-BBC4-63F7-0A4F06069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9FDAA9-71E1-66CD-5DFF-725629A89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814C9-F508-3B60-0D08-1F85C1AA8B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3711D6-957D-42E0-B56C-06AE869F845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7DE80-9EC0-41EE-B7C9-25DF95A85C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7A16C-C609-8340-BC3D-A360FBB5C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47466F-0C4B-4B37-B96B-0F2B95925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09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2B3EA-DB6B-C881-D112-9802173D8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Office Forum – September 2026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33205-E934-E69E-CA3E-42B19A840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Next steps after you’ve imported your payroll entry and recorded your payment for benefits:</a:t>
            </a:r>
          </a:p>
          <a:p>
            <a:pPr marL="1828800" lvl="4" indent="0">
              <a:buNone/>
            </a:pPr>
            <a:endParaRPr lang="en-US" sz="3200" dirty="0"/>
          </a:p>
          <a:p>
            <a:pPr marL="1828800" lvl="4" indent="0">
              <a:buNone/>
            </a:pPr>
            <a:endParaRPr lang="en-US" sz="3200" dirty="0"/>
          </a:p>
          <a:p>
            <a:pPr marL="1828800" lvl="4" indent="0">
              <a:buNone/>
            </a:pPr>
            <a:r>
              <a:rPr lang="en-US" sz="3200" dirty="0"/>
              <a:t>Reconcile your payroll liability accounts </a:t>
            </a:r>
            <a:r>
              <a:rPr lang="en-US" sz="3200" dirty="0">
                <a:sym typeface="Wingdings" panose="05000000000000000000" pitchFamily="2" charset="2"/>
              </a:rPr>
              <a:t>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05279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8454E-625C-39D0-3180-8C963218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203200"/>
            <a:ext cx="10515600" cy="1325563"/>
          </a:xfrm>
        </p:spPr>
        <p:txBody>
          <a:bodyPr/>
          <a:lstStyle/>
          <a:p>
            <a:r>
              <a:rPr lang="en-US" dirty="0"/>
              <a:t>Paylocity Journal Entry</a:t>
            </a: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E7CFFAE-8848-DA3F-EB25-B1A0B8C7E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1320800"/>
            <a:ext cx="9132094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266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2DEDD-445D-0B23-568C-C25378289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Explanation of Payroll Journal 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A9672-0DA2-E5DB-5219-8C92A932D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Credit to checking account - the top amount of </a:t>
            </a:r>
            <a:r>
              <a:rPr lang="en-US" sz="2400" u="sng" dirty="0"/>
              <a:t>$13,081.45</a:t>
            </a:r>
            <a:r>
              <a:rPr lang="en-US" sz="2400" dirty="0"/>
              <a:t> shows the amount withdrawn from the parish/school bank account by Paylocity for each employee’s net paycheck. </a:t>
            </a:r>
          </a:p>
          <a:p>
            <a:r>
              <a:rPr lang="en-US" sz="2400" dirty="0"/>
              <a:t>The second credit to checking of </a:t>
            </a:r>
            <a:r>
              <a:rPr lang="en-US" sz="2400" u="sng" dirty="0"/>
              <a:t>$2,880.41</a:t>
            </a:r>
            <a:r>
              <a:rPr lang="en-US" sz="2400" dirty="0"/>
              <a:t> shows the amount withdrawn from the parish/school bank account by Paylocity for taxes. </a:t>
            </a:r>
          </a:p>
          <a:p>
            <a:r>
              <a:rPr lang="en-US" sz="2400" dirty="0"/>
              <a:t>Lines 3, 4, 5, 6, and 14 show the expense of gross wages for the employees that are coded to these accounts in Paylocity</a:t>
            </a:r>
          </a:p>
          <a:p>
            <a:r>
              <a:rPr lang="en-US" sz="2400" dirty="0"/>
              <a:t>Lines 7, 8, 15, 16, and 17 are showing the employer paid portion of Health insurance as well as the employer paid Life insurance and Long-Term Disability.  These lines show the expense being recorded.</a:t>
            </a:r>
          </a:p>
          <a:p>
            <a:r>
              <a:rPr lang="en-US" sz="2400" b="1" dirty="0"/>
              <a:t>Line 12 includes the employer paid portion of insurance benefits, plus the amounts that were withheld from the employee’s paycheck for insurance benefits.  Code your benefit invoice as a debit to 2015 (</a:t>
            </a:r>
            <a:r>
              <a:rPr lang="en-US" sz="2400" b="1"/>
              <a:t>excluding the fee).</a:t>
            </a:r>
            <a:endParaRPr lang="en-US" sz="2400" b="1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38713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67AC6-A3D4-26A8-8536-4D3DA7FA2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Employer Paid Insurance Benefits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216D8-5E29-72EE-EF85-549B76049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included on your payroll register in the section with gross wages and included in your Paylocity journal entry</a:t>
            </a:r>
          </a:p>
          <a:p>
            <a:r>
              <a:rPr lang="en-US" dirty="0"/>
              <a:t>All employer paid insurance benefits are now recorded to 2015 (line 12)</a:t>
            </a:r>
          </a:p>
          <a:p>
            <a:r>
              <a:rPr lang="en-US" dirty="0"/>
              <a:t>No need to code your ER benefits on your invoice to separate accounts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6421AE5-C53C-10F2-E3F3-C9269B37C2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646495"/>
              </p:ext>
            </p:extLst>
          </p:nvPr>
        </p:nvGraphicFramePr>
        <p:xfrm>
          <a:off x="3697287" y="4276436"/>
          <a:ext cx="5843877" cy="18437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1166">
                  <a:extLst>
                    <a:ext uri="{9D8B030D-6E8A-4147-A177-3AD203B41FA5}">
                      <a16:colId xmlns:a16="http://schemas.microsoft.com/office/drawing/2014/main" val="3542348963"/>
                    </a:ext>
                  </a:extLst>
                </a:gridCol>
                <a:gridCol w="4152711">
                  <a:extLst>
                    <a:ext uri="{9D8B030D-6E8A-4147-A177-3AD203B41FA5}">
                      <a16:colId xmlns:a16="http://schemas.microsoft.com/office/drawing/2014/main" val="171893594"/>
                    </a:ext>
                  </a:extLst>
                </a:gridCol>
              </a:tblGrid>
              <a:tr h="2401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12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Earning Code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1230406"/>
                  </a:ext>
                </a:extLst>
              </a:tr>
              <a:tr h="31389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ERDEN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Employer portion of Dental Insurance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7083159"/>
                  </a:ext>
                </a:extLst>
              </a:tr>
              <a:tr h="31389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ERLIF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Description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0669061"/>
                  </a:ext>
                </a:extLst>
              </a:tr>
              <a:tr h="31389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ERLTD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Long Term Disability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3610652"/>
                  </a:ext>
                </a:extLst>
              </a:tr>
              <a:tr h="31389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ERMED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Employer portion of Medical Insurance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8717889"/>
                  </a:ext>
                </a:extLst>
              </a:tr>
              <a:tr h="31389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ERVIS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Employer portion of Vision Insurance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1146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61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330B7-9484-FF55-C271-7EC5CE158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Account 2015 – Health Insurance W/H Payable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3C3D6-0624-F52F-FFEF-E1492DCB2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7915"/>
            <a:ext cx="10515600" cy="4351338"/>
          </a:xfrm>
        </p:spPr>
        <p:txBody>
          <a:bodyPr/>
          <a:lstStyle/>
          <a:p>
            <a:r>
              <a:rPr lang="en-US" dirty="0"/>
              <a:t>Reconcile monthly</a:t>
            </a:r>
          </a:p>
          <a:p>
            <a:r>
              <a:rPr lang="en-US" dirty="0"/>
              <a:t>Compare the benefit amounts on your payroll register to your monthly invoice (now from the Diocese rather than Assured Partners)</a:t>
            </a:r>
          </a:p>
          <a:p>
            <a:pPr lvl="3"/>
            <a:r>
              <a:rPr lang="en-US" sz="2800" dirty="0"/>
              <a:t>Verify the correct amount is being withheld from the employee paycheck</a:t>
            </a:r>
          </a:p>
          <a:p>
            <a:pPr lvl="3"/>
            <a:r>
              <a:rPr lang="en-US" sz="2800" dirty="0"/>
              <a:t>A balance in 2015 should clear out in a future month, typically with a retroactive adjustment (most common with new hires and terminated employees)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866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345</Words>
  <Application>Microsoft Office PowerPoint</Application>
  <PresentationFormat>Widescreen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Wingdings</vt:lpstr>
      <vt:lpstr>Office Theme</vt:lpstr>
      <vt:lpstr>Business Office Forum – September 2026 </vt:lpstr>
      <vt:lpstr>Paylocity Journal Entry</vt:lpstr>
      <vt:lpstr>Explanation of Payroll Journal Entry</vt:lpstr>
      <vt:lpstr>Employer Paid Insurance Benefits </vt:lpstr>
      <vt:lpstr>Account 2015 – Health Insurance W/H Payable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Triplett</dc:creator>
  <cp:lastModifiedBy>Lisa Triplett</cp:lastModifiedBy>
  <cp:revision>6</cp:revision>
  <cp:lastPrinted>2026-09-17T01:46:31Z</cp:lastPrinted>
  <dcterms:created xsi:type="dcterms:W3CDTF">2026-09-17T00:52:03Z</dcterms:created>
  <dcterms:modified xsi:type="dcterms:W3CDTF">2026-09-17T01:51:52Z</dcterms:modified>
</cp:coreProperties>
</file>